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36EC6-0781-440F-BE55-FCC445C5C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F67D7-02B6-4FA0-A5CA-C01B4C4FA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54125-7B62-4227-AF77-CB0027EF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958-522B-4D4B-8481-11A90F11ACF0}" type="datetimeFigureOut">
              <a:rPr lang="en-CA" smtClean="0"/>
              <a:t>18/04/2022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F3863-8BE5-4C91-BFDE-A92BD8BA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A4943-44E0-4B71-AE01-683CAA0A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6F9-B855-4867-B7F6-43B57DD1A3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108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9D55-32CE-434B-94AD-D8F8C875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E5D046-2E44-4E97-A1EB-9D7F520D7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C2920-AB84-4C99-8B28-058EC554B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958-522B-4D4B-8481-11A90F11ACF0}" type="datetimeFigureOut">
              <a:rPr lang="en-CA" smtClean="0"/>
              <a:t>18/04/2022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7427E-532E-470D-A6C0-C5E58D6F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807FF-4CF6-42C9-BE5B-E4226608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6F9-B855-4867-B7F6-43B57DD1A3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158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2DD81-4E3C-41A6-B9FE-67029A49E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3A9709-869D-4794-A91E-A0F8E87AE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E7603-4ABC-4763-8E9F-83A42B658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958-522B-4D4B-8481-11A90F11ACF0}" type="datetimeFigureOut">
              <a:rPr lang="en-CA" smtClean="0"/>
              <a:t>18/04/2022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CB943-8AA3-4DB8-8449-12959EE90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720C6-F098-4AD0-9229-12C8851F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6F9-B855-4867-B7F6-43B57DD1A3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652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55E4E-BEC7-4DD3-ACEF-C7D35F75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9487F-54D2-438B-B9FB-325D5BF3D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C2CFE-0A36-4F2E-807D-585435950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958-522B-4D4B-8481-11A90F11ACF0}" type="datetimeFigureOut">
              <a:rPr lang="en-CA" smtClean="0"/>
              <a:t>18/04/2022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00C23-F717-43DF-AD2D-E05C3A6F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4EF0E-3AE7-4E34-95C1-6FBDF8B3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6F9-B855-4867-B7F6-43B57DD1A3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282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9EF0-1FBA-439A-BE2D-CD2906C3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613B7-25FB-499C-A7C5-E5EAA896E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A0F05-2C96-4038-B9FA-F4FA6CCD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958-522B-4D4B-8481-11A90F11ACF0}" type="datetimeFigureOut">
              <a:rPr lang="en-CA" smtClean="0"/>
              <a:t>18/04/2022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A705E-B1F4-43C0-8F77-78423BCC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C58E9-5EC3-407F-8F57-88CED6C6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6F9-B855-4867-B7F6-43B57DD1A3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041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3A76-118B-4EC0-978D-FFC7312D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0BD3F-363B-4E16-AE60-FDD83F3E8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B4389-D9BA-4F51-8A2F-272110D0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CA7D6-942A-47B8-9788-95B711582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958-522B-4D4B-8481-11A90F11ACF0}" type="datetimeFigureOut">
              <a:rPr lang="en-CA" smtClean="0"/>
              <a:t>18/04/2022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8DA67-2341-4C5B-8D71-A3DBE110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6EA08-526B-4800-B41E-F92BE526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6F9-B855-4867-B7F6-43B57DD1A3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887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0CA9-FFD8-408F-BADD-82A6FB85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943CE-669E-4C6E-BD00-1120210E1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C8E8C-7DEF-4722-A8E1-7A0844BE4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8317FC-9268-472A-9940-01D908F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2AFDE2-64FE-469F-A8EB-A3936C3AD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02FD18-C856-4B55-A6E2-229A9DE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958-522B-4D4B-8481-11A90F11ACF0}" type="datetimeFigureOut">
              <a:rPr lang="en-CA" smtClean="0"/>
              <a:t>18/04/2022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7C629-E821-418F-9F8F-C0B3F780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5A9FAB-785E-4716-964A-CDBE8568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6F9-B855-4867-B7F6-43B57DD1A3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31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F352-C7DF-421D-A856-AADC55FD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D5082-5FEE-4273-838D-FECBEF255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958-522B-4D4B-8481-11A90F11ACF0}" type="datetimeFigureOut">
              <a:rPr lang="en-CA" smtClean="0"/>
              <a:t>18/04/2022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0CD12-85D8-4EFC-86D3-144E6F09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EDB84-3835-4012-AD51-986DF4ED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6F9-B855-4867-B7F6-43B57DD1A3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215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20FE6A-E50B-47C8-8B23-42361EB4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958-522B-4D4B-8481-11A90F11ACF0}" type="datetimeFigureOut">
              <a:rPr lang="en-CA" smtClean="0"/>
              <a:t>18/04/2022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BAF0E-C76E-49B3-8352-52AEADBB3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29D44-CC73-49E2-8EE1-C23876E4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6F9-B855-4867-B7F6-43B57DD1A3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153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8A21-6233-41D9-8435-9C04830D6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28BB0-EF4B-40E2-A9C7-AD09D3B7D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FB542-BF42-405E-B232-725E6A0B9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3E13A-6A99-4335-9BEF-32CEA023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958-522B-4D4B-8481-11A90F11ACF0}" type="datetimeFigureOut">
              <a:rPr lang="en-CA" smtClean="0"/>
              <a:t>18/04/2022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995F3-E85F-4694-8E61-252148AF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EEB69-6559-47D1-86E9-64C9C2BA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6F9-B855-4867-B7F6-43B57DD1A3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278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4A6A-C076-48D5-99A8-1479EC238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7A92F8-5BD0-4E74-9078-6459AFD89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866D5-E5D1-4806-975B-729DDEE9F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B075A-ED90-4EF7-BC78-1B70A951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958-522B-4D4B-8481-11A90F11ACF0}" type="datetimeFigureOut">
              <a:rPr lang="en-CA" smtClean="0"/>
              <a:t>18/04/2022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292E6-D1D1-4AB2-AF4C-959420E4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68872-186D-45F1-9D10-9ED8854C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6F9-B855-4867-B7F6-43B57DD1A3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22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E3FC73-2352-487B-94A8-B8E74B76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AF57D-9A61-4B7A-A580-839E9BC7B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546BF-876E-420F-8F12-E8FE30BC1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B0958-522B-4D4B-8481-11A90F11ACF0}" type="datetimeFigureOut">
              <a:rPr lang="en-CA" smtClean="0"/>
              <a:t>18/04/2022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A929F-43A0-4439-9629-45388E5F6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646A1-C0E0-4786-9155-81495B325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76F9-B855-4867-B7F6-43B57DD1A3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590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6791-F644-4BBF-94CD-E36680E116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réflexions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8846B-961A-4CDB-97D8-4B88246CD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 deuxième type de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290714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83F7FB-A651-4C26-8437-CF23A76811E8}"/>
                  </a:ext>
                </a:extLst>
              </p:cNvPr>
              <p:cNvSpPr txBox="1"/>
              <p:nvPr/>
            </p:nvSpPr>
            <p:spPr>
              <a:xfrm>
                <a:off x="941687" y="634484"/>
                <a:ext cx="1040181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800" dirty="0"/>
                  <a:t>Exemple 1: tracez l’image par réflexion du triangle bleu…</a:t>
                </a:r>
                <a:br>
                  <a:rPr lang="fr-FR" sz="2800" dirty="0"/>
                </a:br>
                <a:r>
                  <a:rPr lang="fr-FR" sz="2800" dirty="0"/>
                  <a:t> </a:t>
                </a:r>
                <a:r>
                  <a:rPr lang="fr-FR" sz="2800" dirty="0">
                    <a:solidFill>
                      <a:srgbClr val="FF0000"/>
                    </a:solidFill>
                  </a:rPr>
                  <a:t>par rapport à </a:t>
                </a:r>
                <a:r>
                  <a:rPr lang="fr-FR" sz="2800" dirty="0">
                    <a:solidFill>
                      <a:schemeClr val="accent1">
                        <a:lumMod val="75000"/>
                      </a:schemeClr>
                    </a:solidFill>
                  </a:rPr>
                  <a:t>l’axe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2800" dirty="0"/>
                  <a:t>: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83F7FB-A651-4C26-8437-CF23A7681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87" y="634484"/>
                <a:ext cx="10401815" cy="954107"/>
              </a:xfrm>
              <a:prstGeom prst="rect">
                <a:avLst/>
              </a:prstGeom>
              <a:blipFill>
                <a:blip r:embed="rId2"/>
                <a:stretch>
                  <a:fillRect l="-1172" t="-5732" b="-171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2712FAA-435B-43C3-9586-A7F6042CC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87" y="1687469"/>
            <a:ext cx="4173922" cy="444148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74B0D1-09BE-4A05-A6FB-4F8F0342FF81}"/>
              </a:ext>
            </a:extLst>
          </p:cNvPr>
          <p:cNvCxnSpPr/>
          <p:nvPr/>
        </p:nvCxnSpPr>
        <p:spPr>
          <a:xfrm>
            <a:off x="5329881" y="2026508"/>
            <a:ext cx="1495168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AC847C6-B1A9-46B9-B88B-AF877E423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513" y="1588591"/>
            <a:ext cx="41148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830C19-566F-4C43-8EF1-E69AA940088C}"/>
                  </a:ext>
                </a:extLst>
              </p:cNvPr>
              <p:cNvSpPr txBox="1"/>
              <p:nvPr/>
            </p:nvSpPr>
            <p:spPr>
              <a:xfrm>
                <a:off x="941687" y="634484"/>
                <a:ext cx="1040181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800" dirty="0"/>
                  <a:t>Exemple 3: tracez l’image par réflexion du triangle bleu…</a:t>
                </a:r>
                <a:br>
                  <a:rPr lang="fr-FR" sz="2800" dirty="0"/>
                </a:br>
                <a:r>
                  <a:rPr lang="fr-FR" sz="2800" dirty="0"/>
                  <a:t> </a:t>
                </a:r>
                <a:r>
                  <a:rPr lang="fr-FR" sz="2800" dirty="0">
                    <a:solidFill>
                      <a:srgbClr val="FF0000"/>
                    </a:solidFill>
                  </a:rPr>
                  <a:t>par rapport à </a:t>
                </a:r>
                <a:r>
                  <a:rPr lang="fr-FR" sz="2800" dirty="0">
                    <a:solidFill>
                      <a:schemeClr val="accent1">
                        <a:lumMod val="75000"/>
                      </a:schemeClr>
                    </a:solidFill>
                  </a:rPr>
                  <a:t>l’axe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2800" dirty="0"/>
                  <a:t>: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830C19-566F-4C43-8EF1-E69AA9400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87" y="634484"/>
                <a:ext cx="10401815" cy="954107"/>
              </a:xfrm>
              <a:prstGeom prst="rect">
                <a:avLst/>
              </a:prstGeom>
              <a:blipFill>
                <a:blip r:embed="rId2"/>
                <a:stretch>
                  <a:fillRect l="-1172" t="-5732" b="-171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EB12BB5-DE38-4066-8955-C2F66F2F4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24" y="1816057"/>
            <a:ext cx="5215876" cy="4016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32CC75-0445-4F68-A684-77D60D26A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87" y="1849393"/>
            <a:ext cx="5035004" cy="4200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5B4161-D312-4C16-9B24-9A0C24FDF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392" y="1849394"/>
            <a:ext cx="48006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A0D2A8-0FA1-4931-8D7E-53BBE75F7604}"/>
                  </a:ext>
                </a:extLst>
              </p:cNvPr>
              <p:cNvSpPr txBox="1"/>
              <p:nvPr/>
            </p:nvSpPr>
            <p:spPr>
              <a:xfrm>
                <a:off x="941687" y="634484"/>
                <a:ext cx="1040181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800" dirty="0"/>
                  <a:t>Exemple 4: tracez l’image par réflexion du triangle bleu…</a:t>
                </a:r>
                <a:br>
                  <a:rPr lang="fr-FR" sz="2800" dirty="0"/>
                </a:br>
                <a:r>
                  <a:rPr lang="fr-FR" sz="2800" dirty="0"/>
                  <a:t> </a:t>
                </a:r>
                <a:r>
                  <a:rPr lang="fr-FR" sz="2800" dirty="0">
                    <a:solidFill>
                      <a:srgbClr val="FF0000"/>
                    </a:solidFill>
                  </a:rPr>
                  <a:t>par rapport à </a:t>
                </a:r>
                <a:r>
                  <a:rPr lang="fr-FR" sz="2800" dirty="0">
                    <a:solidFill>
                      <a:schemeClr val="accent1">
                        <a:lumMod val="75000"/>
                      </a:schemeClr>
                    </a:solidFill>
                  </a:rPr>
                  <a:t>l’axe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+2:</m:t>
                    </m:r>
                  </m:oMath>
                </a14:m>
                <a:endParaRPr lang="fr-FR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A0D2A8-0FA1-4931-8D7E-53BBE75F7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87" y="634484"/>
                <a:ext cx="10401815" cy="954107"/>
              </a:xfrm>
              <a:prstGeom prst="rect">
                <a:avLst/>
              </a:prstGeom>
              <a:blipFill>
                <a:blip r:embed="rId2"/>
                <a:stretch>
                  <a:fillRect l="-1172" t="-5732" b="-171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787C753-F6F9-48C1-AD17-CC1CC5952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92" y="1794047"/>
            <a:ext cx="5024479" cy="4063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9201F3-452A-4DC5-8B29-82BC2F4D3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831" y="1681508"/>
            <a:ext cx="4744994" cy="41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7984CC-A865-4065-9318-932877075B06}"/>
                  </a:ext>
                </a:extLst>
              </p:cNvPr>
              <p:cNvSpPr txBox="1"/>
              <p:nvPr/>
            </p:nvSpPr>
            <p:spPr>
              <a:xfrm>
                <a:off x="941687" y="634484"/>
                <a:ext cx="1040181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800" dirty="0"/>
                  <a:t>Exemple 5: tracez l’image par réflexion du triangle bleu…</a:t>
                </a:r>
                <a:br>
                  <a:rPr lang="fr-FR" sz="2800" dirty="0"/>
                </a:br>
                <a:r>
                  <a:rPr lang="fr-FR" sz="2800" dirty="0"/>
                  <a:t> </a:t>
                </a:r>
                <a:r>
                  <a:rPr lang="fr-FR" sz="2800" dirty="0">
                    <a:solidFill>
                      <a:srgbClr val="FF0000"/>
                    </a:solidFill>
                  </a:rPr>
                  <a:t>par rapport à </a:t>
                </a:r>
                <a:r>
                  <a:rPr lang="fr-FR" sz="2800" dirty="0">
                    <a:solidFill>
                      <a:schemeClr val="accent1">
                        <a:lumMod val="75000"/>
                      </a:schemeClr>
                    </a:solidFill>
                  </a:rPr>
                  <a:t>l’axe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+5:</m:t>
                    </m:r>
                  </m:oMath>
                </a14:m>
                <a:endParaRPr lang="fr-FR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7984CC-A865-4065-9318-932877075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87" y="634484"/>
                <a:ext cx="10401815" cy="954107"/>
              </a:xfrm>
              <a:prstGeom prst="rect">
                <a:avLst/>
              </a:prstGeom>
              <a:blipFill>
                <a:blip r:embed="rId2"/>
                <a:stretch>
                  <a:fillRect l="-1172" t="-5732" b="-171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C1EF42-A592-4863-B4D0-2092FECAA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87" y="2133470"/>
            <a:ext cx="4297578" cy="3764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E44C20-0B39-4B36-A61F-CAD9A6EBB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027" y="2052337"/>
            <a:ext cx="4789136" cy="38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0B69D2-6EEB-4D26-A1D5-7155CFCF75A1}"/>
              </a:ext>
            </a:extLst>
          </p:cNvPr>
          <p:cNvSpPr txBox="1"/>
          <p:nvPr/>
        </p:nvSpPr>
        <p:spPr>
          <a:xfrm>
            <a:off x="805763" y="1277036"/>
            <a:ext cx="104018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Le PowerPoint est sur le site si vous avez besoin de regarder encore une fois</a:t>
            </a:r>
            <a:r>
              <a:rPr lang="fr-FR" sz="2800" dirty="0">
                <a:sym typeface="Wingdings" panose="05000000000000000000" pitchFamily="2" charset="2"/>
              </a:rPr>
              <a:t></a:t>
            </a:r>
          </a:p>
          <a:p>
            <a:r>
              <a:rPr lang="fr-FR" sz="2800" dirty="0">
                <a:sym typeface="Wingdings" panose="05000000000000000000" pitchFamily="2" charset="2"/>
              </a:rPr>
              <a:t>A bientôt!!!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1908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6CC3C5-A6A7-49F3-B811-CCC74BE90FED}"/>
              </a:ext>
            </a:extLst>
          </p:cNvPr>
          <p:cNvSpPr txBox="1"/>
          <p:nvPr/>
        </p:nvSpPr>
        <p:spPr>
          <a:xfrm>
            <a:off x="602393" y="871836"/>
            <a:ext cx="10110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/>
              <a:t>Les réflexions sont relies à la </a:t>
            </a:r>
            <a:r>
              <a:rPr lang="fr-FR" sz="4000" dirty="0">
                <a:solidFill>
                  <a:srgbClr val="FF0000"/>
                </a:solidFill>
              </a:rPr>
              <a:t>symétrie axiale. </a:t>
            </a:r>
            <a:endParaRPr lang="en-CA" sz="40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E8F04-33E6-4108-87EA-974E5D7EEAFA}"/>
              </a:ext>
            </a:extLst>
          </p:cNvPr>
          <p:cNvSpPr txBox="1"/>
          <p:nvPr/>
        </p:nvSpPr>
        <p:spPr>
          <a:xfrm>
            <a:off x="602392" y="2519404"/>
            <a:ext cx="101109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/>
              <a:t>Voici quelques exemples des images avec une symétrie axiale = l’image a une </a:t>
            </a:r>
            <a:r>
              <a:rPr lang="fr-FR" sz="4000" dirty="0">
                <a:solidFill>
                  <a:srgbClr val="FF0000"/>
                </a:solidFill>
              </a:rPr>
              <a:t>axe de symétrie</a:t>
            </a:r>
            <a:r>
              <a:rPr lang="fr-FR" sz="4000" dirty="0"/>
              <a:t>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78503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CC18D5-78EE-4890-B083-870608A82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30" y="665135"/>
            <a:ext cx="9575800" cy="577003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93193F-7F2A-4604-BF5C-3B0DB01B04A1}"/>
              </a:ext>
            </a:extLst>
          </p:cNvPr>
          <p:cNvCxnSpPr/>
          <p:nvPr/>
        </p:nvCxnSpPr>
        <p:spPr>
          <a:xfrm flipH="1">
            <a:off x="6238830" y="692967"/>
            <a:ext cx="2261287" cy="3830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B5E124-69C7-4ADC-9417-96AAB8A02830}"/>
              </a:ext>
            </a:extLst>
          </p:cNvPr>
          <p:cNvSpPr txBox="1"/>
          <p:nvPr/>
        </p:nvSpPr>
        <p:spPr>
          <a:xfrm>
            <a:off x="8444532" y="321232"/>
            <a:ext cx="263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Axe de symétrie</a:t>
            </a:r>
          </a:p>
        </p:txBody>
      </p:sp>
    </p:spTree>
    <p:extLst>
      <p:ext uri="{BB962C8B-B14F-4D97-AF65-F5344CB8AC3E}">
        <p14:creationId xmlns:p14="http://schemas.microsoft.com/office/powerpoint/2010/main" val="34271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67F1A-C6C0-4B3E-A7CA-AE836DB9E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457493"/>
            <a:ext cx="7035800" cy="577619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CDC13E3-0BD5-413E-ACF9-1C57B6D1EB18}"/>
              </a:ext>
            </a:extLst>
          </p:cNvPr>
          <p:cNvCxnSpPr/>
          <p:nvPr/>
        </p:nvCxnSpPr>
        <p:spPr>
          <a:xfrm flipH="1">
            <a:off x="6238830" y="692967"/>
            <a:ext cx="2261287" cy="3830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4DC95E-7BA9-4B02-8ED1-EEB4065293CF}"/>
              </a:ext>
            </a:extLst>
          </p:cNvPr>
          <p:cNvSpPr txBox="1"/>
          <p:nvPr/>
        </p:nvSpPr>
        <p:spPr>
          <a:xfrm>
            <a:off x="8444532" y="321232"/>
            <a:ext cx="263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Axe de symétrie</a:t>
            </a:r>
          </a:p>
        </p:txBody>
      </p:sp>
    </p:spTree>
    <p:extLst>
      <p:ext uri="{BB962C8B-B14F-4D97-AF65-F5344CB8AC3E}">
        <p14:creationId xmlns:p14="http://schemas.microsoft.com/office/powerpoint/2010/main" val="161046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24605D-B932-4C66-9B3F-EA004223199C}"/>
              </a:ext>
            </a:extLst>
          </p:cNvPr>
          <p:cNvSpPr txBox="1"/>
          <p:nvPr/>
        </p:nvSpPr>
        <p:spPr>
          <a:xfrm>
            <a:off x="602393" y="871836"/>
            <a:ext cx="101109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/>
              <a:t>Laquelle de lettres suivantes n’a pas une axe de symétrie?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110DB27-10A3-4E3A-9E08-6EFDA70A7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29345"/>
              </p:ext>
            </p:extLst>
          </p:nvPr>
        </p:nvGraphicFramePr>
        <p:xfrm>
          <a:off x="1747794" y="3063239"/>
          <a:ext cx="9286788" cy="2410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697">
                  <a:extLst>
                    <a:ext uri="{9D8B030D-6E8A-4147-A177-3AD203B41FA5}">
                      <a16:colId xmlns:a16="http://schemas.microsoft.com/office/drawing/2014/main" val="3889086484"/>
                    </a:ext>
                  </a:extLst>
                </a:gridCol>
                <a:gridCol w="2321697">
                  <a:extLst>
                    <a:ext uri="{9D8B030D-6E8A-4147-A177-3AD203B41FA5}">
                      <a16:colId xmlns:a16="http://schemas.microsoft.com/office/drawing/2014/main" val="675168268"/>
                    </a:ext>
                  </a:extLst>
                </a:gridCol>
                <a:gridCol w="2321697">
                  <a:extLst>
                    <a:ext uri="{9D8B030D-6E8A-4147-A177-3AD203B41FA5}">
                      <a16:colId xmlns:a16="http://schemas.microsoft.com/office/drawing/2014/main" val="1418464955"/>
                    </a:ext>
                  </a:extLst>
                </a:gridCol>
                <a:gridCol w="2321697">
                  <a:extLst>
                    <a:ext uri="{9D8B030D-6E8A-4147-A177-3AD203B41FA5}">
                      <a16:colId xmlns:a16="http://schemas.microsoft.com/office/drawing/2014/main" val="3025915111"/>
                    </a:ext>
                  </a:extLst>
                </a:gridCol>
              </a:tblGrid>
              <a:tr h="2410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0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  <a:p>
                      <a:endParaRPr lang="en-CA" sz="6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8000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CA" sz="8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8000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8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649379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6D0AFF2-4139-4503-80E5-2A967BBF9DF3}"/>
              </a:ext>
            </a:extLst>
          </p:cNvPr>
          <p:cNvCxnSpPr/>
          <p:nvPr/>
        </p:nvCxnSpPr>
        <p:spPr>
          <a:xfrm flipV="1">
            <a:off x="6709719" y="4399006"/>
            <a:ext cx="0" cy="1223319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4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621AFE-4159-4FD5-981D-CB522CE93BDC}"/>
              </a:ext>
            </a:extLst>
          </p:cNvPr>
          <p:cNvSpPr txBox="1"/>
          <p:nvPr/>
        </p:nvSpPr>
        <p:spPr>
          <a:xfrm>
            <a:off x="750673" y="748268"/>
            <a:ext cx="8603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Une image peut avoir plusieurs axes de symétrie: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5CF986-BCD5-4C9E-B1CB-505EFE8B0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124" y="1721024"/>
            <a:ext cx="4388708" cy="43887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6130EF-7D62-47AD-B462-763939134851}"/>
              </a:ext>
            </a:extLst>
          </p:cNvPr>
          <p:cNvSpPr txBox="1"/>
          <p:nvPr/>
        </p:nvSpPr>
        <p:spPr>
          <a:xfrm>
            <a:off x="7967020" y="3136612"/>
            <a:ext cx="42249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Ce carré en as quatre</a:t>
            </a:r>
          </a:p>
        </p:txBody>
      </p:sp>
    </p:spTree>
    <p:extLst>
      <p:ext uri="{BB962C8B-B14F-4D97-AF65-F5344CB8AC3E}">
        <p14:creationId xmlns:p14="http://schemas.microsoft.com/office/powerpoint/2010/main" val="307348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7DC9C5-240C-4230-BF2F-B30554E7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87" y="1009777"/>
            <a:ext cx="4998913" cy="4007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72C725-C297-4ECB-88E4-649BB4CEDB13}"/>
              </a:ext>
            </a:extLst>
          </p:cNvPr>
          <p:cNvSpPr txBox="1"/>
          <p:nvPr/>
        </p:nvSpPr>
        <p:spPr>
          <a:xfrm>
            <a:off x="6600056" y="2720921"/>
            <a:ext cx="42249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Ce hexagone en as six</a:t>
            </a:r>
          </a:p>
        </p:txBody>
      </p:sp>
    </p:spTree>
    <p:extLst>
      <p:ext uri="{BB962C8B-B14F-4D97-AF65-F5344CB8AC3E}">
        <p14:creationId xmlns:p14="http://schemas.microsoft.com/office/powerpoint/2010/main" val="40428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46F672-A3E4-48A0-9306-EB00A5BC67CE}"/>
              </a:ext>
            </a:extLst>
          </p:cNvPr>
          <p:cNvSpPr txBox="1"/>
          <p:nvPr/>
        </p:nvSpPr>
        <p:spPr>
          <a:xfrm>
            <a:off x="1047235" y="739401"/>
            <a:ext cx="99502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Vos dessins auront seulement UNE axe de symétrie, déterminée en avance.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A7F83-F497-4991-BD74-9BD740DC354A}"/>
              </a:ext>
            </a:extLst>
          </p:cNvPr>
          <p:cNvSpPr txBox="1"/>
          <p:nvPr/>
        </p:nvSpPr>
        <p:spPr>
          <a:xfrm>
            <a:off x="1606378" y="2913474"/>
            <a:ext cx="73152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i="1" dirty="0"/>
              <a:t>Vocabulaire: on dit « </a:t>
            </a:r>
            <a:r>
              <a:rPr lang="fr-FR" sz="3200" dirty="0">
                <a:solidFill>
                  <a:srgbClr val="FF0000"/>
                </a:solidFill>
              </a:rPr>
              <a:t> par rapport à </a:t>
            </a:r>
            <a:r>
              <a:rPr lang="fr-FR" sz="3200" i="1" dirty="0"/>
              <a:t>» pour dénoter où se trouvera l’axe de symétrie (=l’axe de réflexion) </a:t>
            </a:r>
          </a:p>
        </p:txBody>
      </p:sp>
    </p:spTree>
    <p:extLst>
      <p:ext uri="{BB962C8B-B14F-4D97-AF65-F5344CB8AC3E}">
        <p14:creationId xmlns:p14="http://schemas.microsoft.com/office/powerpoint/2010/main" val="22811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104890-EE21-4F90-B8D9-E84C6F47CDC1}"/>
                  </a:ext>
                </a:extLst>
              </p:cNvPr>
              <p:cNvSpPr txBox="1"/>
              <p:nvPr/>
            </p:nvSpPr>
            <p:spPr>
              <a:xfrm>
                <a:off x="941687" y="634484"/>
                <a:ext cx="1040181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800" dirty="0"/>
                  <a:t>Exemple 1: tracez l’image par réflexion du triangle bleu…</a:t>
                </a:r>
                <a:br>
                  <a:rPr lang="fr-FR" sz="2800" dirty="0"/>
                </a:br>
                <a:r>
                  <a:rPr lang="fr-FR" sz="2800" dirty="0"/>
                  <a:t> </a:t>
                </a:r>
                <a:r>
                  <a:rPr lang="fr-FR" sz="2800" dirty="0">
                    <a:solidFill>
                      <a:srgbClr val="FF0000"/>
                    </a:solidFill>
                  </a:rPr>
                  <a:t>par rapport à </a:t>
                </a:r>
                <a:r>
                  <a:rPr lang="fr-FR" sz="2800" dirty="0">
                    <a:solidFill>
                      <a:schemeClr val="accent1">
                        <a:lumMod val="75000"/>
                      </a:schemeClr>
                    </a:solidFill>
                  </a:rPr>
                  <a:t>l’axe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2800" dirty="0"/>
                  <a:t>: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104890-EE21-4F90-B8D9-E84C6F47C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87" y="634484"/>
                <a:ext cx="10401815" cy="954107"/>
              </a:xfrm>
              <a:prstGeom prst="rect">
                <a:avLst/>
              </a:prstGeom>
              <a:blipFill>
                <a:blip r:embed="rId2"/>
                <a:stretch>
                  <a:fillRect l="-1172" t="-5732" b="-171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BC571D0-3D91-4B6C-B264-63D77201C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87" y="1845918"/>
            <a:ext cx="4114800" cy="4105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ED8357-B4A6-4EE7-9C06-14BD29752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163" y="1845918"/>
            <a:ext cx="4055332" cy="41052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C67393-2D3E-4733-8C16-EEA38755BF51}"/>
              </a:ext>
            </a:extLst>
          </p:cNvPr>
          <p:cNvCxnSpPr/>
          <p:nvPr/>
        </p:nvCxnSpPr>
        <p:spPr>
          <a:xfrm>
            <a:off x="5412259" y="2137719"/>
            <a:ext cx="1495168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4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233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Les réflexions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réflexions</dc:title>
  <dc:creator>oana</dc:creator>
  <cp:lastModifiedBy>oana</cp:lastModifiedBy>
  <cp:revision>4</cp:revision>
  <dcterms:created xsi:type="dcterms:W3CDTF">2022-04-19T02:33:00Z</dcterms:created>
  <dcterms:modified xsi:type="dcterms:W3CDTF">2022-04-19T03:40:27Z</dcterms:modified>
</cp:coreProperties>
</file>